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b="0" baseline="0" cap="none" i="0" spc="0" strike="noStrike" sz="40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4" name="Shape 17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10/10/2023</a:t>
            </a:r>
          </a:p>
          <a:p>
            <a:pPr/>
          </a:p>
          <a:p>
            <a:pPr/>
            <a:r>
              <a:t>Roteiro: </a:t>
            </a:r>
          </a:p>
          <a:p>
            <a:pPr/>
          </a:p>
          <a:p>
            <a:pPr marL="228600" indent="-228600">
              <a:buSzPct val="100000"/>
              <a:buAutoNum type="arabicPeriod" startAt="1"/>
            </a:pPr>
            <a:r>
              <a:t> Distribuir os papéis que representam os sites com informações da Internet, Livros, etc. Um para cada criança no papel de fonte da informação. Cada um tem frases como “A Jaqueira é o maior parque do Recife”, “O parque da Macaxeira é muito grande”, “O parque Dona Lindu é pequeno”, “Eu gosto de brincar no parque da Jaqueira porque ele é enorme”, “A praia de Boa Viagem é legal”, etc. </a:t>
            </a:r>
          </a:p>
          <a:p>
            <a:pPr marL="228600" indent="-228600">
              <a:buSzPct val="100000"/>
              <a:buAutoNum type="arabicPeriod" startAt="1"/>
            </a:pPr>
            <a:r>
              <a:t> Distribuir o papel com a pergunta à criança que vai fazer o papel de usuária de chatGPT, como “Qual o maior parque do Recife?”</a:t>
            </a:r>
          </a:p>
          <a:p>
            <a:pPr marL="228600" indent="-228600">
              <a:buSzPct val="100000"/>
              <a:buAutoNum type="arabicPeriod" startAt="1"/>
            </a:pPr>
            <a:r>
              <a:t> O resto das crianças vai fazer o papel de chatGPT, uma ouve a pergunta lida por um colega e identifica as palavras mais importantes (maior, parque, Recife), outras vão em cada fonte de informação e verificam se na fonte há palavras importantes similares às da pergunta, e anotam a pontuação criando a tabela de probabilidades. Inicialmente a tabela tem uma coluna com os nomes dos parques que forem aparecendo nas fontes de informação, e outra com os pontos de cada nome de parque (adiciona 2 se a fonte tem muitas palavras em comum com a pergunta e tem o nome daquele parque, 1 se tem poucas, e 0 se não tiver nada ou tiver palavras de sentido contrário). Depois de passar por todas as fontes, cria outra tabela ou coluna com a fração do total de pontos. Por fim, outra criança joga o dado de N em N perguntas para escolher a resposta da tabela (se a primeira ou outra), simulando a temperatura do modelo.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1" name="Shape 19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Parque, Recife e ~grande = 5 pontos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5" name="Shape 19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Parque, Recife e Maior = 6 pontos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9" name="Shape 19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Parque, Recife = 4 pontos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3" name="Shape 20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Parque, Recife e Maior = 6 pontos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7" name="Shape 20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Parque, Recife = 4 pontos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1" name="Shape 21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Parque = 2 pontos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5" name="Shape 21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Recife = 2 pontos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pc="-119" sz="120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23558499" y="1246072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/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/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09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6000"/>
              </a:spcBef>
              <a:buSzTx/>
              <a:buNone/>
              <a:defRPr sz="5000"/>
            </a:lvl1pPr>
            <a:lvl2pPr marL="0" indent="457200">
              <a:spcBef>
                <a:spcPts val="6000"/>
              </a:spcBef>
              <a:buSzTx/>
              <a:buNone/>
              <a:defRPr sz="5000"/>
            </a:lvl2pPr>
            <a:lvl3pPr marL="0" indent="914400">
              <a:spcBef>
                <a:spcPts val="6000"/>
              </a:spcBef>
              <a:buSzTx/>
              <a:buNone/>
              <a:defRPr sz="5000"/>
            </a:lvl3pPr>
            <a:lvl4pPr marL="0" indent="1371600">
              <a:spcBef>
                <a:spcPts val="6000"/>
              </a:spcBef>
              <a:buSzTx/>
              <a:buNone/>
              <a:defRPr sz="5000"/>
            </a:lvl4pPr>
            <a:lvl5pPr marL="0" indent="1828800">
              <a:spcBef>
                <a:spcPts val="6000"/>
              </a:spcBef>
              <a:buSzTx/>
              <a:buNone/>
              <a:defRPr sz="50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191000"/>
            <a:ext cx="21971000" cy="40894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19" sz="120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19" sz="120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19" sz="120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19" sz="120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19" sz="120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206500"/>
            <a:ext cx="21971000" cy="7353300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750" sz="350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750" sz="350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750" sz="350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750" sz="350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algn="ctr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1750" sz="350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128000"/>
            <a:ext cx="21971000" cy="10795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90000"/>
              </a:lnSpc>
              <a:spcBef>
                <a:spcPts val="0"/>
              </a:spcBef>
              <a:buSzTx/>
              <a:buNone/>
              <a:defRPr spc="-55"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5461000" y="9563100"/>
            <a:ext cx="13728700" cy="6985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36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quarter" idx="1" hasCustomPrompt="1"/>
          </p:nvPr>
        </p:nvSpPr>
        <p:spPr>
          <a:xfrm>
            <a:off x="5194300" y="4165600"/>
            <a:ext cx="13995400" cy="4432300"/>
          </a:xfrm>
          <a:prstGeom prst="rect">
            <a:avLst/>
          </a:prstGeom>
        </p:spPr>
        <p:txBody>
          <a:bodyPr anchor="b"/>
          <a:lstStyle>
            <a:lvl1pPr marL="254000" indent="-254000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93" sz="9300">
                <a:latin typeface="+mn-lt"/>
                <a:ea typeface="+mn-ea"/>
                <a:cs typeface="+mn-cs"/>
                <a:sym typeface="Produkt Extralight"/>
              </a:defRPr>
            </a:lvl1pPr>
            <a:lvl2pPr marL="254000" indent="203200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93" sz="9300">
                <a:latin typeface="+mn-lt"/>
                <a:ea typeface="+mn-ea"/>
                <a:cs typeface="+mn-cs"/>
                <a:sym typeface="Produkt Extralight"/>
              </a:defRPr>
            </a:lvl2pPr>
            <a:lvl3pPr marL="254000" indent="660400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93" sz="9300">
                <a:latin typeface="+mn-lt"/>
                <a:ea typeface="+mn-ea"/>
                <a:cs typeface="+mn-cs"/>
                <a:sym typeface="Produkt Extralight"/>
              </a:defRPr>
            </a:lvl3pPr>
            <a:lvl4pPr marL="254000" indent="1117600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93" sz="9300">
                <a:latin typeface="+mn-lt"/>
                <a:ea typeface="+mn-ea"/>
                <a:cs typeface="+mn-cs"/>
                <a:sym typeface="Produkt Extralight"/>
              </a:defRPr>
            </a:lvl4pPr>
            <a:lvl5pPr marL="254000" indent="1574800" defTabSz="2438400">
              <a:lnSpc>
                <a:spcPct val="90000"/>
              </a:lnSpc>
              <a:spcBef>
                <a:spcPts val="0"/>
              </a:spcBef>
              <a:buSzTx/>
              <a:buNone/>
              <a:defRPr spc="-93" sz="93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orridor of an open-air stone building under a pink and purple sky"/>
          <p:cNvSpPr/>
          <p:nvPr>
            <p:ph type="pic" sz="quarter" idx="21"/>
          </p:nvPr>
        </p:nvSpPr>
        <p:spPr>
          <a:xfrm>
            <a:off x="1257300" y="3213100"/>
            <a:ext cx="7289800" cy="728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lack and white close-up of a curved roof"/>
          <p:cNvSpPr/>
          <p:nvPr>
            <p:ph type="pic" sz="half" idx="22"/>
          </p:nvPr>
        </p:nvSpPr>
        <p:spPr>
          <a:xfrm>
            <a:off x="6577500" y="3632200"/>
            <a:ext cx="11228999" cy="6451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Low angle view of a metal spiral staircase"/>
          <p:cNvSpPr/>
          <p:nvPr>
            <p:ph type="pic" sz="quarter" idx="23"/>
          </p:nvPr>
        </p:nvSpPr>
        <p:spPr>
          <a:xfrm>
            <a:off x="14643100" y="3632200"/>
            <a:ext cx="9677400" cy="6451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uturistic, white corridor with shadows"/>
          <p:cNvSpPr/>
          <p:nvPr>
            <p:ph type="pic" idx="21"/>
          </p:nvPr>
        </p:nvSpPr>
        <p:spPr>
          <a:xfrm>
            <a:off x="-38100" y="-520700"/>
            <a:ext cx="24447500" cy="1476331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rved, white arches on a gray reflective floor"/>
          <p:cNvSpPr/>
          <p:nvPr>
            <p:ph type="pic" idx="21"/>
          </p:nvPr>
        </p:nvSpPr>
        <p:spPr>
          <a:xfrm>
            <a:off x="-76200" y="-558800"/>
            <a:ext cx="24574500" cy="1483951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1206500" y="12268200"/>
            <a:ext cx="21971000" cy="660400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Presentation Title"/>
          <p:cNvSpPr txBox="1"/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pc="-119" sz="120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ow angle view of a tall building with mirrored glass windows"/>
          <p:cNvSpPr/>
          <p:nvPr>
            <p:ph type="pic" idx="21"/>
          </p:nvPr>
        </p:nvSpPr>
        <p:spPr>
          <a:xfrm>
            <a:off x="8140700" y="-1"/>
            <a:ext cx="20574000" cy="1371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3335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150100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/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artial view of a ceiling with wood paneling"/>
          <p:cNvSpPr/>
          <p:nvPr>
            <p:ph type="pic" idx="21"/>
          </p:nvPr>
        </p:nvSpPr>
        <p:spPr>
          <a:xfrm>
            <a:off x="9588500" y="-482600"/>
            <a:ext cx="21513800" cy="1430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Subtitle"/>
          <p:cNvSpPr txBox="1"/>
          <p:nvPr>
            <p:ph type="body" sz="quarter" idx="22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Slide Title"/>
          <p:cNvSpPr txBox="1"/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Slide Title"/>
          <p:cNvSpPr txBox="1"/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39116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pc="-119" sz="120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</p:sldLayoutIdLst>
  <p:transition xmlns:p14="http://schemas.microsoft.com/office/powerpoint/2010/main" spd="med" advClick="1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10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40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aulo Borba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86104">
              <a:defRPr sz="3905"/>
            </a:pPr>
            <a:r>
              <a:t>Paulo Borba</a:t>
            </a:r>
          </a:p>
          <a:p>
            <a:pPr defTabSz="586104">
              <a:defRPr sz="3905"/>
            </a:pPr>
            <a:r>
              <a:t>Centro de Informática</a:t>
            </a:r>
          </a:p>
          <a:p>
            <a:pPr defTabSz="586104">
              <a:defRPr sz="3905"/>
            </a:pPr>
            <a:r>
              <a:t>Universidade Federal de Pernambuco</a:t>
            </a:r>
          </a:p>
        </p:txBody>
      </p:sp>
      <p:sp>
        <p:nvSpPr>
          <p:cNvPr id="172" name="Conhecendo o ChatGPT: Como uma máquina aprende a conversar!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316484">
              <a:defRPr spc="-106" sz="10680"/>
            </a:lvl1pPr>
          </a:lstStyle>
          <a:p>
            <a:pPr/>
            <a:r>
              <a:t>Conhecendo o ChatGPT: Como uma máquina aprende a conversar!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O parque da Macaxeira é o maior do Recife, mas tem poucas árvores altas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097023">
              <a:defRPr spc="-103" sz="10320"/>
            </a:lvl1pPr>
          </a:lstStyle>
          <a:p>
            <a:pPr/>
            <a:r>
              <a:t>O parque da Macaxeira é o maior do Recife, mas tem poucas árvores altas.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O parque da Macaxeira foi inaugurado em 2014, e fica na zona norte do Recife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999488">
              <a:defRPr spc="-98" sz="9840"/>
            </a:lvl1pPr>
          </a:lstStyle>
          <a:p>
            <a:pPr/>
            <a:r>
              <a:t>O parque da Macaxeira foi inaugurado em 2014, e fica na zona norte do Recife.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O parque Dona Lindu fica na praia de Boa Viagem, e tem poucas áreas de sombra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975104">
              <a:defRPr spc="-97" sz="9720"/>
            </a:lvl1pPr>
          </a:lstStyle>
          <a:p>
            <a:pPr/>
            <a:r>
              <a:t>O parque Dona Lindu fica na praia de Boa Viagem, e tem poucas áreas de sombra.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Eu gosto de ler livros e ouvir música, e adoro as músicas que falam sobre o Recife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975104">
              <a:defRPr spc="-97" sz="9720"/>
            </a:lvl1pPr>
          </a:lstStyle>
          <a:p>
            <a:pPr/>
            <a:r>
              <a:t>Eu gosto de ler livros e ouvir música, e adoro as músicas que falam sobre o Recife.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Qual o maior parque do Recif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Qual o </a:t>
            </a:r>
            <a:r>
              <a:rPr u="sng"/>
              <a:t>maior</a:t>
            </a:r>
            <a:r>
              <a:t> </a:t>
            </a:r>
            <a:r>
              <a:rPr u="sng"/>
              <a:t>parque</a:t>
            </a:r>
            <a:r>
              <a:t> do </a:t>
            </a:r>
            <a:r>
              <a:rPr u="sng"/>
              <a:t>Recife</a:t>
            </a:r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A análise dos documentos e sites é feita bem antes, não quando cada pergunta é feita ao ChatGPT (treinamento da IA)…"/>
          <p:cNvSpPr txBox="1"/>
          <p:nvPr>
            <p:ph type="title"/>
          </p:nvPr>
        </p:nvSpPr>
        <p:spPr>
          <a:xfrm>
            <a:off x="1206496" y="3046715"/>
            <a:ext cx="21971004" cy="7622570"/>
          </a:xfrm>
          <a:prstGeom prst="rect">
            <a:avLst/>
          </a:prstGeom>
        </p:spPr>
        <p:txBody>
          <a:bodyPr/>
          <a:lstStyle/>
          <a:p>
            <a:pPr defTabSz="1658111">
              <a:defRPr spc="-81" sz="8160"/>
            </a:pPr>
            <a:r>
              <a:t>A análise dos documentos e sites é feita bem antes, não quando cada pergunta é feita ao ChatGPT (treinamento da IA)</a:t>
            </a:r>
          </a:p>
          <a:p>
            <a:pPr defTabSz="1658111">
              <a:defRPr spc="-81" sz="8160"/>
            </a:pPr>
          </a:p>
          <a:p>
            <a:pPr defTabSz="1658111">
              <a:defRPr spc="-81" sz="8160"/>
            </a:pPr>
            <a:r>
              <a:t>Para cada pergunta, é criada a tabela de palavras mais prováveis (inferência da IA)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Quem cria e estuda programas como o ChatGPT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Quem cria e estuda programas como o ChatGPT?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ientistas da computaçã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Cientistas da computação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O que estudam os cientistas da computação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 que estudam os cientistas da computação?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omo resolver problemas com o computador"/>
          <p:cNvSpPr txBox="1"/>
          <p:nvPr>
            <p:ph type="body" sz="quarter" idx="1"/>
          </p:nvPr>
        </p:nvSpPr>
        <p:spPr>
          <a:xfrm>
            <a:off x="1114032" y="1293687"/>
            <a:ext cx="10876357" cy="2430647"/>
          </a:xfrm>
          <a:prstGeom prst="rect">
            <a:avLst/>
          </a:prstGeom>
        </p:spPr>
        <p:txBody>
          <a:bodyPr/>
          <a:lstStyle>
            <a:lvl1pPr defTabSz="1463040">
              <a:defRPr spc="-72" sz="7200"/>
            </a:lvl1pPr>
          </a:lstStyle>
          <a:p>
            <a:pPr/>
            <a:r>
              <a:t>Como resolver problemas com o computador</a:t>
            </a:r>
          </a:p>
        </p:txBody>
      </p:sp>
      <p:sp>
        <p:nvSpPr>
          <p:cNvPr id="228" name="Como fazer com que o computador resolva rápido, com segurança, privacidade, etc."/>
          <p:cNvSpPr txBox="1"/>
          <p:nvPr/>
        </p:nvSpPr>
        <p:spPr>
          <a:xfrm>
            <a:off x="10210372" y="4780865"/>
            <a:ext cx="12997809" cy="3374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algn="ctr" defTabSz="1389888">
              <a:lnSpc>
                <a:spcPct val="90000"/>
              </a:lnSpc>
              <a:spcBef>
                <a:spcPts val="0"/>
              </a:spcBef>
              <a:defRPr spc="-68" sz="684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Como fazer com que o computador resolva rápido, com segurança, privacidade, etc.</a:t>
            </a:r>
          </a:p>
        </p:txBody>
      </p:sp>
      <p:sp>
        <p:nvSpPr>
          <p:cNvPr id="229" name="Como criar programas com produtividade e qualidade (mais fáceis de usar, menos erros, etc.)"/>
          <p:cNvSpPr txBox="1"/>
          <p:nvPr/>
        </p:nvSpPr>
        <p:spPr>
          <a:xfrm>
            <a:off x="3032445" y="9212102"/>
            <a:ext cx="12398818" cy="3924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algn="ctr" defTabSz="1341120">
              <a:lnSpc>
                <a:spcPct val="90000"/>
              </a:lnSpc>
              <a:spcBef>
                <a:spcPts val="0"/>
              </a:spcBef>
              <a:defRPr spc="-66" sz="66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Como criar programas com produtividade e qualidade (mais fáceis de usar, menos erros, etc.)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O que é o ChatGPT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 que é o ChatGPT?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ara que servem esses programas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Para que servem esses programas?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omércio, bancos, empresas"/>
          <p:cNvSpPr txBox="1"/>
          <p:nvPr>
            <p:ph type="body" sz="quarter" idx="1"/>
          </p:nvPr>
        </p:nvSpPr>
        <p:spPr>
          <a:xfrm>
            <a:off x="1114032" y="1293687"/>
            <a:ext cx="11751064" cy="3085624"/>
          </a:xfrm>
          <a:prstGeom prst="rect">
            <a:avLst/>
          </a:prstGeom>
        </p:spPr>
        <p:txBody>
          <a:bodyPr/>
          <a:lstStyle>
            <a:lvl1pPr defTabSz="1926336">
              <a:defRPr spc="-94" sz="9480"/>
            </a:lvl1pPr>
          </a:lstStyle>
          <a:p>
            <a:pPr/>
            <a:r>
              <a:t>Comércio, bancos, empresas</a:t>
            </a:r>
          </a:p>
        </p:txBody>
      </p:sp>
      <p:sp>
        <p:nvSpPr>
          <p:cNvPr id="234" name="Saúde, educação, agricultura"/>
          <p:cNvSpPr txBox="1"/>
          <p:nvPr/>
        </p:nvSpPr>
        <p:spPr>
          <a:xfrm>
            <a:off x="10364484" y="5170647"/>
            <a:ext cx="12997809" cy="33747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algn="ctr" defTabSz="2097023">
              <a:lnSpc>
                <a:spcPct val="90000"/>
              </a:lnSpc>
              <a:spcBef>
                <a:spcPts val="0"/>
              </a:spcBef>
              <a:defRPr spc="-103" sz="1032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Saúde, educação, agricultura</a:t>
            </a:r>
          </a:p>
        </p:txBody>
      </p:sp>
      <p:sp>
        <p:nvSpPr>
          <p:cNvPr id="235" name="Esportes, arte, entretenimento"/>
          <p:cNvSpPr txBox="1"/>
          <p:nvPr/>
        </p:nvSpPr>
        <p:spPr>
          <a:xfrm>
            <a:off x="1614612" y="9705261"/>
            <a:ext cx="11751064" cy="33747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algn="ctr" defTabSz="2097023">
              <a:lnSpc>
                <a:spcPct val="90000"/>
              </a:lnSpc>
              <a:spcBef>
                <a:spcPts val="0"/>
              </a:spcBef>
              <a:defRPr spc="-103" sz="1032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Esportes, arte, entretenimento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erguntas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Perguntas?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aulo Borba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86104">
              <a:defRPr sz="3905"/>
            </a:pPr>
            <a:r>
              <a:t>Paulo Borba</a:t>
            </a:r>
          </a:p>
          <a:p>
            <a:pPr defTabSz="586104">
              <a:defRPr sz="3905"/>
            </a:pPr>
            <a:r>
              <a:t>Centro de Informática</a:t>
            </a:r>
          </a:p>
          <a:p>
            <a:pPr defTabSz="586104">
              <a:defRPr sz="3905"/>
            </a:pPr>
            <a:r>
              <a:t>Universidade Federal de Pernambuco</a:t>
            </a:r>
          </a:p>
        </p:txBody>
      </p:sp>
      <p:sp>
        <p:nvSpPr>
          <p:cNvPr id="240" name="Conhecendo o ChatGPT: Como uma máquina aprende a conversar!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316484">
              <a:defRPr spc="-106" sz="10680"/>
            </a:lvl1pPr>
          </a:lstStyle>
          <a:p>
            <a:pPr/>
            <a:r>
              <a:t>Conhecendo o ChatGPT: Como uma máquina aprende a conversar!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rograma"/>
          <p:cNvSpPr txBox="1"/>
          <p:nvPr>
            <p:ph type="title"/>
          </p:nvPr>
        </p:nvSpPr>
        <p:spPr>
          <a:xfrm>
            <a:off x="1203938" y="38956"/>
            <a:ext cx="9779001" cy="5882273"/>
          </a:xfrm>
          <a:prstGeom prst="rect">
            <a:avLst/>
          </a:prstGeom>
        </p:spPr>
        <p:txBody>
          <a:bodyPr/>
          <a:lstStyle/>
          <a:p>
            <a:pPr/>
            <a:r>
              <a:t>Programa</a:t>
            </a:r>
          </a:p>
        </p:txBody>
      </p:sp>
      <p:sp>
        <p:nvSpPr>
          <p:cNvPr id="179" name="Imita uma pessoa conversando…"/>
          <p:cNvSpPr txBox="1"/>
          <p:nvPr>
            <p:ph type="body" sz="quarter" idx="1"/>
          </p:nvPr>
        </p:nvSpPr>
        <p:spPr>
          <a:xfrm>
            <a:off x="1203938" y="5855556"/>
            <a:ext cx="9779001" cy="5385424"/>
          </a:xfrm>
          <a:prstGeom prst="rect">
            <a:avLst/>
          </a:prstGeom>
        </p:spPr>
        <p:txBody>
          <a:bodyPr/>
          <a:lstStyle/>
          <a:p>
            <a:pPr/>
            <a:r>
              <a:t>Imita uma pessoa conversando</a:t>
            </a:r>
          </a:p>
          <a:p>
            <a:pPr/>
          </a:p>
          <a:p>
            <a:pPr/>
            <a:r>
              <a:t>Usa Inteligência</a:t>
            </a:r>
          </a:p>
          <a:p>
            <a:pPr/>
            <a:r>
              <a:t>Artificial</a:t>
            </a:r>
          </a:p>
        </p:txBody>
      </p:sp>
      <p:pic>
        <p:nvPicPr>
          <p:cNvPr id="180" name="pasted-movie.png" descr="pasted-movi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84976" y="1798955"/>
            <a:ext cx="19220280" cy="1047869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omo ele consegue conversar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Como ele consegue conversar?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Vamos simular o ChatGPT em ação!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Vamos simular o ChatGPT em ação!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Distribuir cartões ou impressões que representam os sites com informações da Internet, Livros, etc. Um para cada criança que fará o papel de fonte da informação. Cada um tem frases como “A Jaqueira é o maior parque do Recife” (ver slides a seguir)…"/>
          <p:cNvSpPr txBox="1"/>
          <p:nvPr>
            <p:ph type="body" idx="1"/>
          </p:nvPr>
        </p:nvSpPr>
        <p:spPr>
          <a:xfrm>
            <a:off x="1206500" y="2343388"/>
            <a:ext cx="21971000" cy="11287886"/>
          </a:xfrm>
          <a:prstGeom prst="rect">
            <a:avLst/>
          </a:prstGeom>
        </p:spPr>
        <p:txBody>
          <a:bodyPr/>
          <a:lstStyle/>
          <a:p>
            <a:pPr marL="132587" indent="-132587" defTabSz="206247">
              <a:spcBef>
                <a:spcPts val="3400"/>
              </a:spcBef>
              <a:buSzPct val="100000"/>
              <a:buAutoNum type="arabicPeriod" startAt="1"/>
              <a:defRPr sz="2900"/>
            </a:pPr>
            <a:r>
              <a:t> Distribuir cartões ou impressões que representam os sites com informações da Internet, Livros, etc. Um para cada criança que fará o papel de fonte da informação. Cada um tem frases como “A Jaqueira é o maior parque do Recife” (ver slides a seguir)</a:t>
            </a:r>
          </a:p>
          <a:p>
            <a:pPr marL="132587" indent="-132587" defTabSz="206247">
              <a:spcBef>
                <a:spcPts val="3400"/>
              </a:spcBef>
              <a:buSzPct val="100000"/>
              <a:buAutoNum type="arabicPeriod" startAt="1"/>
              <a:defRPr sz="2900"/>
            </a:pPr>
            <a:r>
              <a:t> Distribuir o cartão ou impressão com a pergunta à criança que vai fazer o papel de usuária de chatGPT, como “Qual o maior parque do Recife?”</a:t>
            </a:r>
          </a:p>
          <a:p>
            <a:pPr marL="132587" indent="-132587" defTabSz="206247">
              <a:spcBef>
                <a:spcPts val="3400"/>
              </a:spcBef>
              <a:buSzPct val="100000"/>
              <a:buAutoNum type="arabicPeriod" startAt="1"/>
              <a:defRPr sz="2900"/>
            </a:pPr>
            <a:r>
              <a:t>As demais crianças vão fazer o papel de chatGPT</a:t>
            </a:r>
          </a:p>
          <a:p>
            <a:pPr lvl="1" marL="397763" indent="-132587" defTabSz="206247">
              <a:spcBef>
                <a:spcPts val="3400"/>
              </a:spcBef>
              <a:buSzPct val="100000"/>
              <a:buAutoNum type="alphaLcPeriod" startAt="1"/>
              <a:defRPr sz="2900"/>
            </a:pPr>
            <a:r>
              <a:t> uma ouve a pergunta lida pelo colega que faz o papel de usuário, e identifica as palavras mais importantes ("maior", “parque", e “Recife") na pergunta</a:t>
            </a:r>
          </a:p>
          <a:p>
            <a:pPr lvl="1" marL="397763" indent="-132587" defTabSz="206247">
              <a:spcBef>
                <a:spcPts val="3400"/>
              </a:spcBef>
              <a:buSzPct val="100000"/>
              <a:buAutoNum type="alphaLcPeriod" startAt="1"/>
              <a:defRPr sz="2900"/>
            </a:pPr>
            <a:r>
              <a:t> as demais crianças vão em cada fonte de informação (isto é, em um colega que exerce esse papel) e verificam se na fonte há palavras importantes similares às da pergunta, em seguida atualizando a tabela de pontos </a:t>
            </a:r>
          </a:p>
          <a:p>
            <a:pPr lvl="2" indent="530351" defTabSz="206247">
              <a:spcBef>
                <a:spcPts val="3400"/>
              </a:spcBef>
              <a:defRPr sz="2900"/>
            </a:pPr>
            <a:r>
              <a:t>inicialmente a tabela está vazia, mas vai sendo criada e atualizada aos poucos, tendo uma coluna com os nomes dos parques que forem aparecendo nas fontes de informação, e outra com os pontos de cada nome de parque (adiciona 2 para cada palavra da fonte igual a da pergunta e tem o nome daquele parque, e adiciona 1 para cada palavra similar) </a:t>
            </a:r>
          </a:p>
          <a:p>
            <a:pPr lvl="1" marL="397763" indent="-132587" defTabSz="206247">
              <a:spcBef>
                <a:spcPts val="3400"/>
              </a:spcBef>
              <a:buSzPct val="100000"/>
              <a:buAutoNum type="alphaLcPeriod" startAt="1"/>
              <a:defRPr sz="2900"/>
            </a:pPr>
            <a:r>
              <a:t>depois de passar por todas as fontes de informação, os alunos criam outra tabela ou coluna com a fração (do total de pontos) de pontos de cada parque identificado nas fontes</a:t>
            </a:r>
          </a:p>
          <a:p>
            <a:pPr lvl="1" marL="397763" indent="-132587" defTabSz="206247">
              <a:spcBef>
                <a:spcPts val="3400"/>
              </a:spcBef>
              <a:buSzPct val="100000"/>
              <a:buAutoNum type="alphaLcPeriod" startAt="1"/>
              <a:defRPr sz="2900"/>
            </a:pPr>
            <a:r>
              <a:t>.por fim, outra criança joga o dado de N em N perguntas para escolher a resposta da tabela (se a primeira ou outra), simulando a temperatura do modelo</a:t>
            </a:r>
          </a:p>
        </p:txBody>
      </p:sp>
      <p:sp>
        <p:nvSpPr>
          <p:cNvPr id="187" name="Roteiro de atividade prátic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316479">
              <a:defRPr spc="-95" sz="9500"/>
            </a:lvl1pPr>
          </a:lstStyle>
          <a:p>
            <a:pPr/>
            <a:r>
              <a:t>Roteiro de atividade prática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A Jaqueira é um parque grande. Ele fica localizado na zona norte do Recife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999488">
              <a:defRPr spc="-98" sz="9840"/>
            </a:lvl1pPr>
          </a:lstStyle>
          <a:p>
            <a:pPr/>
            <a:r>
              <a:t>A Jaqueira é um parque grande. Ele fica localizado na zona norte do Recife.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A Jaqueira é o maior parque do Recife, e tem muitas árvores altas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316479">
              <a:defRPr spc="-114" sz="11400"/>
            </a:lvl1pPr>
          </a:lstStyle>
          <a:p>
            <a:pPr/>
            <a:r>
              <a:t>A Jaqueira é o maior parque do Recife, e tem muitas árvores altas.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A Jaqueira é o mais antigo parque da nossa cidade, e fica localizado no bairro de mesmo nome.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1463040">
              <a:defRPr spc="-72" sz="7200"/>
            </a:pPr>
            <a:r>
              <a:t>A Jaqueira é o mais antigo parque da nossa cidade, e fica localizado no bairro de mesmo nome. </a:t>
            </a:r>
          </a:p>
          <a:p>
            <a:pPr defTabSz="1463040">
              <a:defRPr spc="-72" sz="7200"/>
            </a:pPr>
          </a:p>
          <a:p>
            <a:pPr defTabSz="1463040">
              <a:defRPr spc="-72" sz="7200"/>
            </a:pPr>
            <a:r>
              <a:t>Eu adoro o Recife.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6_DynamicWavesLight">
  <a:themeElements>
    <a:clrScheme name="36_DynamicWavesLight">
      <a:dk1>
        <a:srgbClr val="53585F"/>
      </a:dk1>
      <a:lt1>
        <a:srgbClr val="5F3E0C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6_DynamicWaves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6_DynamicWaves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6_DynamicWavesLight">
  <a:themeElements>
    <a:clrScheme name="36_DynamicWaves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6_DynamicWaves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6_DynamicWaves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